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5143500" cx="9144000"/>
  <p:notesSz cx="6858000" cy="9144000"/>
  <p:embeddedFontLst>
    <p:embeddedFont>
      <p:font typeface="Anaheim"/>
      <p:regular r:id="rId68"/>
    </p:embeddedFont>
    <p:embeddedFont>
      <p:font typeface="Barlow Condensed ExtraBold"/>
      <p:bold r:id="rId69"/>
      <p:boldItalic r:id="rId70"/>
    </p:embeddedFont>
    <p:embeddedFont>
      <p:font typeface="Overpass Mono"/>
      <p:regular r:id="rId71"/>
      <p:bold r:id="rId72"/>
    </p:embeddedFont>
    <p:embeddedFont>
      <p:font typeface="Fira Code"/>
      <p:regular r:id="rId73"/>
      <p:bold r:id="rId74"/>
    </p:embeddedFont>
    <p:embeddedFont>
      <p:font typeface="Barlow"/>
      <p:regular r:id="rId75"/>
      <p:bold r:id="rId76"/>
      <p:italic r:id="rId77"/>
      <p:boldItalic r:id="rId78"/>
    </p:embeddedFont>
    <p:embeddedFont>
      <p:font typeface="Overpass Mono Medium"/>
      <p:regular r:id="rId79"/>
      <p:bold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OverpassMono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FiraCode-regular.fntdata"/><Relationship Id="rId72" Type="http://schemas.openxmlformats.org/officeDocument/2006/relationships/font" Target="fonts/OverpassMono-bold.fntdata"/><Relationship Id="rId31" Type="http://schemas.openxmlformats.org/officeDocument/2006/relationships/slide" Target="slides/slide27.xml"/><Relationship Id="rId75" Type="http://schemas.openxmlformats.org/officeDocument/2006/relationships/font" Target="fonts/Barlow-regular.fntdata"/><Relationship Id="rId30" Type="http://schemas.openxmlformats.org/officeDocument/2006/relationships/slide" Target="slides/slide26.xml"/><Relationship Id="rId74" Type="http://schemas.openxmlformats.org/officeDocument/2006/relationships/font" Target="fonts/FiraCode-bold.fntdata"/><Relationship Id="rId33" Type="http://schemas.openxmlformats.org/officeDocument/2006/relationships/slide" Target="slides/slide29.xml"/><Relationship Id="rId77" Type="http://schemas.openxmlformats.org/officeDocument/2006/relationships/font" Target="fonts/Barlow-italic.fntdata"/><Relationship Id="rId32" Type="http://schemas.openxmlformats.org/officeDocument/2006/relationships/slide" Target="slides/slide28.xml"/><Relationship Id="rId76" Type="http://schemas.openxmlformats.org/officeDocument/2006/relationships/font" Target="fonts/Barlow-bold.fntdata"/><Relationship Id="rId35" Type="http://schemas.openxmlformats.org/officeDocument/2006/relationships/slide" Target="slides/slide31.xml"/><Relationship Id="rId79" Type="http://schemas.openxmlformats.org/officeDocument/2006/relationships/font" Target="fonts/OverpassMonoMedium-regular.fntdata"/><Relationship Id="rId34" Type="http://schemas.openxmlformats.org/officeDocument/2006/relationships/slide" Target="slides/slide30.xml"/><Relationship Id="rId78" Type="http://schemas.openxmlformats.org/officeDocument/2006/relationships/font" Target="fonts/Barlow-boldItalic.fntdata"/><Relationship Id="rId71" Type="http://schemas.openxmlformats.org/officeDocument/2006/relationships/font" Target="fonts/OverpassMono-regular.fntdata"/><Relationship Id="rId70" Type="http://schemas.openxmlformats.org/officeDocument/2006/relationships/font" Target="fonts/BarlowCondensedExtraBold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Anaheim-regular.fntdata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BarlowCondensedExtraBold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bb3434e5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bb3434e5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132b0b11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132b0b11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132b0b11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132b0b11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ddac6c983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ddac6c983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ddac6c983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ddac6c983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ddac6c9838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ddac6c983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ddac6c983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ddac6c983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b668e09b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b668e09b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668e09bea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668e09bea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b668e09bea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b668e09bea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b668e09bea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b668e09bea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b668e09bea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b668e09bea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b668e09bea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b668e09bea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b668e09bea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b668e09bea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b668e09bea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b668e09bea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b668e09bea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b668e09bea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b668e09bea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b668e09bea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b668e09bea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b668e09bea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b668e09bea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b668e09bea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b668e09be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b668e09b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b668e09be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b668e09be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b668e09be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b668e09be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b668e09be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b668e09be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b668e09be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b668e09be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b668e09be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b668e09be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b668e09be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b668e09be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b668e09be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b668e09be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b668e09be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b668e09be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c4a7f9448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c4a7f9448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c4a7f94486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c4a7f9448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b6052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2b6052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b668e09bea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b668e09bea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c076d69f4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c076d69f4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b668e09bea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b668e09bea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c076d69f4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c076d69f4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b668e09be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b668e09be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b668e09be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b668e09be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b668e09be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b668e09be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b668e09be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b668e09be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b668e09be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b668e09be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b668e09be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b668e09be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0a9c6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a0a9c6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b668e09bea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1b668e09be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b668e09be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b668e09be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b668e09be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b668e09be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b668e09be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b668e09be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c076d69f4a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c076d69f4a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b668e09be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b668e09be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b668e09bea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b668e09bea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42b6052e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42b6052e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42b6052ef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42b6052ef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078aa2d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2078aa2d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c4a7f9448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c4a7f9448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078aa2d6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078aa2d6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078aa2d6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078aa2d6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078aa2d6f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078aa2d6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2b6052efb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2b6052efb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37110ea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037110ea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037110ea73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037110ea73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android.com/reference/android/widget/LinearLayout" TargetMode="External"/><Relationship Id="rId4" Type="http://schemas.openxmlformats.org/officeDocument/2006/relationships/hyperlink" Target="https://developer.android.com/reference/android/widget/LinearLayout#attr_android:orientation" TargetMode="External"/><Relationship Id="rId5" Type="http://schemas.openxmlformats.org/officeDocument/2006/relationships/hyperlink" Target="https://developer.android.com/reference/android/widget/LinearLayout#attr_android:orientation" TargetMode="External"/><Relationship Id="rId6" Type="http://schemas.openxmlformats.org/officeDocument/2006/relationships/hyperlink" Target="https://developer.android.com/training/constraint-layout" TargetMode="External"/><Relationship Id="rId7" Type="http://schemas.openxmlformats.org/officeDocument/2006/relationships/hyperlink" Target="https://developer.android.com/training/constraint-layout" TargetMode="External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hyperlink" Target="https://developer.android.com/guide/fragments/transactions#reordering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developer.android.com/develop/ui/views/layout/linear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 Reusable components, programmatically”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#8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Started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0" name="Google Shape;460;p35"/>
          <p:cNvSpPr txBox="1"/>
          <p:nvPr/>
        </p:nvSpPr>
        <p:spPr>
          <a:xfrm>
            <a:off x="1487775" y="110415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Dependency</a:t>
            </a:r>
            <a:endParaRPr i="1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1" name="Google Shape;461;p35"/>
          <p:cNvSpPr txBox="1"/>
          <p:nvPr/>
        </p:nvSpPr>
        <p:spPr>
          <a:xfrm>
            <a:off x="1552775" y="1504350"/>
            <a:ext cx="6210900" cy="3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"androidx.fragment:fragment-ktx:1.5.5"</a:t>
            </a:r>
            <a:endParaRPr sz="1200">
              <a:solidFill>
                <a:schemeClr val="lt1"/>
              </a:solidFill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462" name="Google Shape;462;p35"/>
          <p:cNvSpPr txBox="1"/>
          <p:nvPr/>
        </p:nvSpPr>
        <p:spPr>
          <a:xfrm>
            <a:off x="1552775" y="1908575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build.gradle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63" name="Google Shape;4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898" y="2488200"/>
            <a:ext cx="2529926" cy="252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76" name="Google Shape;476;p36"/>
          <p:cNvGrpSpPr/>
          <p:nvPr/>
        </p:nvGrpSpPr>
        <p:grpSpPr>
          <a:xfrm>
            <a:off x="829473" y="986525"/>
            <a:ext cx="5679302" cy="4003150"/>
            <a:chOff x="564248" y="987950"/>
            <a:chExt cx="5679302" cy="4003150"/>
          </a:xfrm>
        </p:grpSpPr>
        <p:pic>
          <p:nvPicPr>
            <p:cNvPr id="477" name="Google Shape;47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248" y="1026900"/>
              <a:ext cx="5530021" cy="396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36"/>
            <p:cNvSpPr/>
            <p:nvPr/>
          </p:nvSpPr>
          <p:spPr>
            <a:xfrm>
              <a:off x="4349050" y="987950"/>
              <a:ext cx="1894500" cy="2149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6"/>
          <p:cNvSpPr txBox="1"/>
          <p:nvPr/>
        </p:nvSpPr>
        <p:spPr>
          <a:xfrm>
            <a:off x="845375" y="682400"/>
            <a:ext cx="23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‘Res’ folder</a:t>
            </a:r>
            <a:endParaRPr i="1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0" name="Google Shape;480;p36"/>
          <p:cNvSpPr txBox="1"/>
          <p:nvPr/>
        </p:nvSpPr>
        <p:spPr>
          <a:xfrm>
            <a:off x="4807400" y="1354625"/>
            <a:ext cx="398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Att skapa ett nytt fragment är super enkelt!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Utför samma steg som med ny aktivitet, fast med ett fragment istället!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81" name="Google Shape;4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175" y="2338325"/>
            <a:ext cx="1974663" cy="17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7"/>
          <p:cNvSpPr/>
          <p:nvPr/>
        </p:nvSpPr>
        <p:spPr>
          <a:xfrm>
            <a:off x="752830" y="4196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7"/>
          <p:cNvSpPr/>
          <p:nvPr/>
        </p:nvSpPr>
        <p:spPr>
          <a:xfrm>
            <a:off x="130926" y="1484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7"/>
          <p:cNvSpPr/>
          <p:nvPr/>
        </p:nvSpPr>
        <p:spPr>
          <a:xfrm>
            <a:off x="130926" y="6259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7"/>
          <p:cNvSpPr/>
          <p:nvPr/>
        </p:nvSpPr>
        <p:spPr>
          <a:xfrm>
            <a:off x="8212046" y="2975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7"/>
          <p:cNvSpPr/>
          <p:nvPr/>
        </p:nvSpPr>
        <p:spPr>
          <a:xfrm>
            <a:off x="447228" y="2463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2" name="Google Shape;492;p37"/>
          <p:cNvSpPr txBox="1"/>
          <p:nvPr/>
        </p:nvSpPr>
        <p:spPr>
          <a:xfrm>
            <a:off x="187263" y="2782350"/>
            <a:ext cx="398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Gå till er Aktivitet och lägg till en: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‘FragmentContainerView’</a:t>
            </a:r>
            <a:endParaRPr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3" name="Google Shape;493;p37"/>
          <p:cNvPicPr preferRelativeResize="0"/>
          <p:nvPr/>
        </p:nvPicPr>
        <p:blipFill rotWithShape="1">
          <a:blip r:embed="rId3">
            <a:alphaModFix/>
          </a:blip>
          <a:srcRect b="0" l="0" r="3512" t="0"/>
          <a:stretch/>
        </p:blipFill>
        <p:spPr>
          <a:xfrm>
            <a:off x="187250" y="3345625"/>
            <a:ext cx="56248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7"/>
          <p:cNvSpPr txBox="1"/>
          <p:nvPr/>
        </p:nvSpPr>
        <p:spPr>
          <a:xfrm>
            <a:off x="6628100" y="4305375"/>
            <a:ext cx="213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En Container krävs för att visa upp ett fragment. 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7016650" y="2897050"/>
            <a:ext cx="1035300" cy="1376700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FragmentContainerView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/>
          <p:nvPr/>
        </p:nvSpPr>
        <p:spPr>
          <a:xfrm>
            <a:off x="-423677" y="11424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8"/>
          <p:cNvSpPr/>
          <p:nvPr/>
        </p:nvSpPr>
        <p:spPr>
          <a:xfrm>
            <a:off x="-577028" y="52832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8"/>
          <p:cNvSpPr/>
          <p:nvPr/>
        </p:nvSpPr>
        <p:spPr>
          <a:xfrm>
            <a:off x="8505830" y="271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"/>
          <p:cNvSpPr/>
          <p:nvPr/>
        </p:nvSpPr>
        <p:spPr>
          <a:xfrm>
            <a:off x="7883926" y="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7883926" y="4775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8407796" y="6624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8200228" y="978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08" name="Google Shape;5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99300"/>
            <a:ext cx="8839204" cy="136817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8"/>
          <p:cNvSpPr txBox="1"/>
          <p:nvPr/>
        </p:nvSpPr>
        <p:spPr>
          <a:xfrm>
            <a:off x="152400" y="3667475"/>
            <a:ext cx="586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Problemet är Android Studio vet inte vilket fragment den ska lägga till inom ‘Layout Editor’ för att fragmentet lades till inom ‘runtime’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Lösning</a:t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Tryck på ‘Pick Layout’</a:t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6406375" y="3380850"/>
            <a:ext cx="264900" cy="1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"/>
          <p:cNvSpPr/>
          <p:nvPr/>
        </p:nvSpPr>
        <p:spPr>
          <a:xfrm>
            <a:off x="-175677" y="9017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8720101" y="689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9"/>
          <p:cNvSpPr/>
          <p:nvPr/>
        </p:nvSpPr>
        <p:spPr>
          <a:xfrm>
            <a:off x="8720101" y="414123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9"/>
          <p:cNvSpPr/>
          <p:nvPr/>
        </p:nvSpPr>
        <p:spPr>
          <a:xfrm>
            <a:off x="8322628" y="2341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9"/>
          <p:cNvSpPr txBox="1"/>
          <p:nvPr>
            <p:ph idx="4294967295" type="title"/>
          </p:nvPr>
        </p:nvSpPr>
        <p:spPr>
          <a:xfrm>
            <a:off x="2303563" y="2341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23" name="Google Shape;523;p39"/>
          <p:cNvCxnSpPr/>
          <p:nvPr/>
        </p:nvCxnSpPr>
        <p:spPr>
          <a:xfrm rot="10800000">
            <a:off x="6406375" y="2108450"/>
            <a:ext cx="264900" cy="1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39"/>
          <p:cNvCxnSpPr/>
          <p:nvPr/>
        </p:nvCxnSpPr>
        <p:spPr>
          <a:xfrm>
            <a:off x="131638" y="1383300"/>
            <a:ext cx="1028700" cy="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5" name="Google Shape;5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872" y="0"/>
            <a:ext cx="6427531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39"/>
          <p:cNvCxnSpPr/>
          <p:nvPr/>
        </p:nvCxnSpPr>
        <p:spPr>
          <a:xfrm rot="10800000">
            <a:off x="3248238" y="527850"/>
            <a:ext cx="306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"/>
          <p:cNvSpPr/>
          <p:nvPr/>
        </p:nvSpPr>
        <p:spPr>
          <a:xfrm>
            <a:off x="589923" y="471027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0"/>
          <p:cNvSpPr/>
          <p:nvPr/>
        </p:nvSpPr>
        <p:spPr>
          <a:xfrm>
            <a:off x="131580" y="42675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6942753" y="469391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815" y="0"/>
            <a:ext cx="318897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0"/>
          <p:cNvSpPr txBox="1"/>
          <p:nvPr/>
        </p:nvSpPr>
        <p:spPr>
          <a:xfrm>
            <a:off x="672225" y="855550"/>
            <a:ext cx="18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Voila!</a:t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540" name="Google Shape;540;p40"/>
          <p:cNvCxnSpPr/>
          <p:nvPr/>
        </p:nvCxnSpPr>
        <p:spPr>
          <a:xfrm>
            <a:off x="1364800" y="1038875"/>
            <a:ext cx="25260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158883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1"/>
          <p:cNvSpPr txBox="1"/>
          <p:nvPr/>
        </p:nvSpPr>
        <p:spPr>
          <a:xfrm>
            <a:off x="152400" y="231127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Ny Layout -&gt; </a:t>
            </a: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FrameLayout</a:t>
            </a:r>
            <a:endParaRPr>
              <a:solidFill>
                <a:srgbClr val="D55FDE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3"/>
          <p:cNvSpPr/>
          <p:nvPr/>
        </p:nvSpPr>
        <p:spPr>
          <a:xfrm>
            <a:off x="7354025" y="1046000"/>
            <a:ext cx="19080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3"/>
          <p:cNvSpPr/>
          <p:nvPr/>
        </p:nvSpPr>
        <p:spPr>
          <a:xfrm>
            <a:off x="-167275" y="540000"/>
            <a:ext cx="14658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3"/>
          <p:cNvSpPr/>
          <p:nvPr/>
        </p:nvSpPr>
        <p:spPr>
          <a:xfrm>
            <a:off x="1079550" y="435600"/>
            <a:ext cx="6625500" cy="4272300"/>
          </a:xfrm>
          <a:prstGeom prst="roundRect">
            <a:avLst>
              <a:gd fmla="val 7102" name="adj"/>
            </a:avLst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1" y="4710275"/>
            <a:ext cx="9726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3"/>
          <p:cNvSpPr/>
          <p:nvPr/>
        </p:nvSpPr>
        <p:spPr>
          <a:xfrm>
            <a:off x="-167278" y="431932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3"/>
          <p:cNvSpPr/>
          <p:nvPr/>
        </p:nvSpPr>
        <p:spPr>
          <a:xfrm>
            <a:off x="8057549" y="3659400"/>
            <a:ext cx="11538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/>
          <p:nvPr/>
        </p:nvSpPr>
        <p:spPr>
          <a:xfrm>
            <a:off x="8580326" y="4930025"/>
            <a:ext cx="5637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3"/>
          <p:cNvSpPr txBox="1"/>
          <p:nvPr/>
        </p:nvSpPr>
        <p:spPr>
          <a:xfrm>
            <a:off x="1418475" y="537750"/>
            <a:ext cx="62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LinearLayout</a:t>
            </a:r>
            <a:endParaRPr b="1"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71" name="Google Shape;571;p43"/>
          <p:cNvSpPr txBox="1"/>
          <p:nvPr/>
        </p:nvSpPr>
        <p:spPr>
          <a:xfrm>
            <a:off x="1418475" y="1046000"/>
            <a:ext cx="62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61AFE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LinearLayout</a:t>
            </a:r>
            <a:r>
              <a:rPr lang="en" sz="1200">
                <a:solidFill>
                  <a:schemeClr val="lt1"/>
                </a:solidFill>
              </a:rPr>
              <a:t> is a view group that aligns all children in a single direction, vertically or horizontally. You can specify the layout direction with the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61AFE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android:orientation</a:t>
            </a:r>
            <a:r>
              <a:rPr lang="en" sz="1200">
                <a:solidFill>
                  <a:schemeClr val="lt1"/>
                </a:solidFill>
              </a:rPr>
              <a:t> attribute.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1418475" y="4050525"/>
            <a:ext cx="62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Note:</a:t>
            </a:r>
            <a:r>
              <a:rPr lang="en" sz="1100">
                <a:solidFill>
                  <a:schemeClr val="lt1"/>
                </a:solidFill>
              </a:rPr>
              <a:t> For better performance and tooling support, you should instead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61AFE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build your layout with ConstraintLayout</a:t>
            </a:r>
            <a:r>
              <a:rPr lang="en" sz="1100">
                <a:solidFill>
                  <a:srgbClr val="61AFEF"/>
                </a:solidFill>
              </a:rPr>
              <a:t>.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73" name="Google Shape;57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263" y="1698575"/>
            <a:ext cx="2909323" cy="21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6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6"/>
          <p:cNvSpPr txBox="1"/>
          <p:nvPr>
            <p:ph idx="2" type="ctrTitle"/>
          </p:nvPr>
        </p:nvSpPr>
        <p:spPr>
          <a:xfrm flipH="1">
            <a:off x="5005175" y="184835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6"/>
          <p:cNvSpPr txBox="1"/>
          <p:nvPr>
            <p:ph idx="3" type="subTitle"/>
          </p:nvPr>
        </p:nvSpPr>
        <p:spPr>
          <a:xfrm flipH="1">
            <a:off x="3962075" y="2163475"/>
            <a:ext cx="32070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Fragments Programmatically</a:t>
            </a:r>
            <a:endParaRPr/>
          </a:p>
        </p:txBody>
      </p:sp>
      <p:sp>
        <p:nvSpPr>
          <p:cNvPr id="347" name="Google Shape;347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 flipH="1">
            <a:off x="2189800" y="3572250"/>
            <a:ext cx="30861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Fragments</a:t>
            </a:r>
            <a:endParaRPr/>
          </a:p>
        </p:txBody>
      </p:sp>
      <p:sp>
        <p:nvSpPr>
          <p:cNvPr id="349" name="Google Shape;349;p26"/>
          <p:cNvSpPr txBox="1"/>
          <p:nvPr>
            <p:ph idx="8" type="ctrTitle"/>
          </p:nvPr>
        </p:nvSpPr>
        <p:spPr>
          <a:xfrm flipH="1">
            <a:off x="5005175" y="325828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6"/>
          <p:cNvSpPr txBox="1"/>
          <p:nvPr>
            <p:ph idx="9" type="subTitle"/>
          </p:nvPr>
        </p:nvSpPr>
        <p:spPr>
          <a:xfrm flipH="1">
            <a:off x="5005175" y="357341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 </a:t>
            </a:r>
            <a:br>
              <a:rPr lang="en"/>
            </a:br>
            <a:r>
              <a:rPr lang="en"/>
              <a:t>&amp; </a:t>
            </a:r>
            <a:br>
              <a:rPr lang="en"/>
            </a:br>
            <a:r>
              <a:rPr lang="en"/>
              <a:t>Övningar</a:t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6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6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6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6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50" y="141087"/>
            <a:ext cx="7384927" cy="4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5"/>
          <p:cNvSpPr/>
          <p:nvPr/>
        </p:nvSpPr>
        <p:spPr>
          <a:xfrm>
            <a:off x="7354025" y="1046000"/>
            <a:ext cx="19080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5"/>
          <p:cNvSpPr/>
          <p:nvPr/>
        </p:nvSpPr>
        <p:spPr>
          <a:xfrm>
            <a:off x="-167275" y="540000"/>
            <a:ext cx="14658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5"/>
          <p:cNvSpPr/>
          <p:nvPr/>
        </p:nvSpPr>
        <p:spPr>
          <a:xfrm>
            <a:off x="1079550" y="357900"/>
            <a:ext cx="6625500" cy="4427700"/>
          </a:xfrm>
          <a:prstGeom prst="roundRect">
            <a:avLst>
              <a:gd fmla="val 7102" name="adj"/>
            </a:avLst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5"/>
          <p:cNvSpPr/>
          <p:nvPr/>
        </p:nvSpPr>
        <p:spPr>
          <a:xfrm>
            <a:off x="1" y="4710275"/>
            <a:ext cx="9726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5"/>
          <p:cNvSpPr/>
          <p:nvPr/>
        </p:nvSpPr>
        <p:spPr>
          <a:xfrm>
            <a:off x="-167278" y="431932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/>
          <p:nvPr/>
        </p:nvSpPr>
        <p:spPr>
          <a:xfrm>
            <a:off x="8057549" y="3659400"/>
            <a:ext cx="11538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5"/>
          <p:cNvSpPr/>
          <p:nvPr/>
        </p:nvSpPr>
        <p:spPr>
          <a:xfrm>
            <a:off x="8580326" y="4930025"/>
            <a:ext cx="5637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5"/>
          <p:cNvSpPr txBox="1"/>
          <p:nvPr/>
        </p:nvSpPr>
        <p:spPr>
          <a:xfrm>
            <a:off x="1418475" y="460050"/>
            <a:ext cx="62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FrameLayout</a:t>
            </a:r>
            <a:endParaRPr b="1"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1" name="Google Shape;591;p45"/>
          <p:cNvSpPr txBox="1"/>
          <p:nvPr/>
        </p:nvSpPr>
        <p:spPr>
          <a:xfrm>
            <a:off x="1418475" y="968300"/>
            <a:ext cx="621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1AFEF"/>
                </a:solidFill>
              </a:rPr>
              <a:t>FrameLayout</a:t>
            </a:r>
            <a:r>
              <a:rPr lang="en" sz="1200">
                <a:solidFill>
                  <a:schemeClr val="lt1"/>
                </a:solidFill>
              </a:rPr>
              <a:t> is designed to block out an area on the screen to display a single item.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92" name="Google Shape;592;p45"/>
          <p:cNvSpPr txBox="1"/>
          <p:nvPr/>
        </p:nvSpPr>
        <p:spPr>
          <a:xfrm>
            <a:off x="1418475" y="3972825"/>
            <a:ext cx="6210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Child views are drawn in a </a:t>
            </a:r>
            <a:r>
              <a:rPr lang="en" sz="1100">
                <a:solidFill>
                  <a:srgbClr val="61AFEF"/>
                </a:solidFill>
              </a:rPr>
              <a:t>stack</a:t>
            </a:r>
            <a:r>
              <a:rPr lang="en" sz="1100">
                <a:solidFill>
                  <a:schemeClr val="lt1"/>
                </a:solidFill>
              </a:rPr>
              <a:t>, with the most recently added child on top. The size of the FrameLayout is the size of its largest child (plus padding), visible or not (if the FrameLayout's parent permits). 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93" name="Google Shape;5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475" y="1520563"/>
            <a:ext cx="558165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/>
          <p:nvPr/>
        </p:nvSpPr>
        <p:spPr>
          <a:xfrm>
            <a:off x="8057550" y="1046000"/>
            <a:ext cx="19080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-167275" y="540000"/>
            <a:ext cx="14658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" y="4710275"/>
            <a:ext cx="9726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-167278" y="431932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8057549" y="3659400"/>
            <a:ext cx="11538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8580326" y="4930025"/>
            <a:ext cx="5637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6"/>
          <p:cNvSpPr txBox="1"/>
          <p:nvPr/>
        </p:nvSpPr>
        <p:spPr>
          <a:xfrm>
            <a:off x="3181025" y="262950"/>
            <a:ext cx="62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What is a stack?</a:t>
            </a:r>
            <a:endParaRPr sz="24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05" name="Google Shape;6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551" y="13331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6"/>
          <p:cNvSpPr txBox="1"/>
          <p:nvPr/>
        </p:nvSpPr>
        <p:spPr>
          <a:xfrm>
            <a:off x="2609500" y="989450"/>
            <a:ext cx="14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596F"/>
                </a:solidFill>
                <a:latin typeface="Overpass Mono Medium"/>
                <a:ea typeface="Overpass Mono Medium"/>
                <a:cs typeface="Overpass Mono Medium"/>
                <a:sym typeface="Overpass Mono Medium"/>
              </a:rPr>
              <a:t>bookList</a:t>
            </a:r>
            <a:r>
              <a:rPr lang="en">
                <a:solidFill>
                  <a:srgbClr val="D55FDE"/>
                </a:solidFill>
                <a:latin typeface="Overpass Mono Medium"/>
                <a:ea typeface="Overpass Mono Medium"/>
                <a:cs typeface="Overpass Mono Medium"/>
                <a:sym typeface="Overpass Mono Medium"/>
              </a:rPr>
              <a:t>[</a:t>
            </a:r>
            <a:r>
              <a:rPr lang="en">
                <a:solidFill>
                  <a:srgbClr val="FFC66D"/>
                </a:solidFill>
                <a:latin typeface="Overpass Mono Medium"/>
                <a:ea typeface="Overpass Mono Medium"/>
                <a:cs typeface="Overpass Mono Medium"/>
                <a:sym typeface="Overpass Mono Medium"/>
              </a:rPr>
              <a:t>0</a:t>
            </a:r>
            <a:r>
              <a:rPr lang="en">
                <a:solidFill>
                  <a:srgbClr val="D55FDE"/>
                </a:solidFill>
                <a:latin typeface="Overpass Mono Medium"/>
                <a:ea typeface="Overpass Mono Medium"/>
                <a:cs typeface="Overpass Mono Medium"/>
                <a:sym typeface="Overpass Mono Medium"/>
              </a:rPr>
              <a:t>]</a:t>
            </a:r>
            <a:endParaRPr>
              <a:solidFill>
                <a:srgbClr val="D55FDE"/>
              </a:solidFill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cxnSp>
        <p:nvCxnSpPr>
          <p:cNvPr id="607" name="Google Shape;607;p46"/>
          <p:cNvCxnSpPr/>
          <p:nvPr/>
        </p:nvCxnSpPr>
        <p:spPr>
          <a:xfrm flipH="1">
            <a:off x="3256400" y="1389650"/>
            <a:ext cx="21300" cy="6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46"/>
          <p:cNvSpPr txBox="1"/>
          <p:nvPr/>
        </p:nvSpPr>
        <p:spPr>
          <a:xfrm>
            <a:off x="4853800" y="989450"/>
            <a:ext cx="16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596F"/>
                </a:solidFill>
                <a:latin typeface="Overpass Mono Medium"/>
                <a:ea typeface="Overpass Mono Medium"/>
                <a:cs typeface="Overpass Mono Medium"/>
                <a:sym typeface="Overpass Mono Medium"/>
              </a:rPr>
              <a:t>bookList</a:t>
            </a:r>
            <a:r>
              <a:rPr lang="en">
                <a:solidFill>
                  <a:srgbClr val="D55FDE"/>
                </a:solidFill>
                <a:latin typeface="Overpass Mono Medium"/>
                <a:ea typeface="Overpass Mono Medium"/>
                <a:cs typeface="Overpass Mono Medium"/>
                <a:sym typeface="Overpass Mono Medium"/>
              </a:rPr>
              <a:t>[</a:t>
            </a:r>
            <a:r>
              <a:rPr lang="en">
                <a:solidFill>
                  <a:srgbClr val="FFC66D"/>
                </a:solidFill>
                <a:latin typeface="Overpass Mono Medium"/>
                <a:ea typeface="Overpass Mono Medium"/>
                <a:cs typeface="Overpass Mono Medium"/>
                <a:sym typeface="Overpass Mono Medium"/>
              </a:rPr>
              <a:t>10</a:t>
            </a:r>
            <a:r>
              <a:rPr lang="en">
                <a:solidFill>
                  <a:srgbClr val="D55FDE"/>
                </a:solidFill>
                <a:latin typeface="Overpass Mono Medium"/>
                <a:ea typeface="Overpass Mono Medium"/>
                <a:cs typeface="Overpass Mono Medium"/>
                <a:sym typeface="Overpass Mono Medium"/>
              </a:rPr>
              <a:t>]</a:t>
            </a:r>
            <a:endParaRPr>
              <a:solidFill>
                <a:srgbClr val="D55FDE"/>
              </a:solidFill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cxnSp>
        <p:nvCxnSpPr>
          <p:cNvPr id="609" name="Google Shape;609;p46"/>
          <p:cNvCxnSpPr/>
          <p:nvPr/>
        </p:nvCxnSpPr>
        <p:spPr>
          <a:xfrm flipH="1">
            <a:off x="5500700" y="1389650"/>
            <a:ext cx="21300" cy="6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46"/>
          <p:cNvSpPr txBox="1"/>
          <p:nvPr/>
        </p:nvSpPr>
        <p:spPr>
          <a:xfrm>
            <a:off x="2749675" y="3493700"/>
            <a:ext cx="34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En Arrays datastruktur är linjär.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7"/>
          <p:cNvSpPr/>
          <p:nvPr/>
        </p:nvSpPr>
        <p:spPr>
          <a:xfrm>
            <a:off x="8057550" y="1046000"/>
            <a:ext cx="19080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7"/>
          <p:cNvSpPr/>
          <p:nvPr/>
        </p:nvSpPr>
        <p:spPr>
          <a:xfrm>
            <a:off x="-167275" y="540000"/>
            <a:ext cx="14658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7"/>
          <p:cNvSpPr/>
          <p:nvPr/>
        </p:nvSpPr>
        <p:spPr>
          <a:xfrm>
            <a:off x="1" y="4710275"/>
            <a:ext cx="9726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7"/>
          <p:cNvSpPr/>
          <p:nvPr/>
        </p:nvSpPr>
        <p:spPr>
          <a:xfrm>
            <a:off x="-167278" y="431932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7"/>
          <p:cNvSpPr/>
          <p:nvPr/>
        </p:nvSpPr>
        <p:spPr>
          <a:xfrm>
            <a:off x="8057549" y="3659400"/>
            <a:ext cx="11538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7"/>
          <p:cNvSpPr/>
          <p:nvPr/>
        </p:nvSpPr>
        <p:spPr>
          <a:xfrm>
            <a:off x="8580326" y="4930025"/>
            <a:ext cx="5637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7"/>
          <p:cNvSpPr txBox="1"/>
          <p:nvPr/>
        </p:nvSpPr>
        <p:spPr>
          <a:xfrm>
            <a:off x="3181025" y="262950"/>
            <a:ext cx="62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What is a stack?</a:t>
            </a:r>
            <a:endParaRPr sz="24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22" name="Google Shape;622;p47"/>
          <p:cNvPicPr preferRelativeResize="0"/>
          <p:nvPr/>
        </p:nvPicPr>
        <p:blipFill rotWithShape="1">
          <a:blip r:embed="rId3">
            <a:alphaModFix/>
          </a:blip>
          <a:srcRect b="0" l="16590" r="0" t="0"/>
          <a:stretch/>
        </p:blipFill>
        <p:spPr>
          <a:xfrm>
            <a:off x="972600" y="943025"/>
            <a:ext cx="3354550" cy="40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29295">
            <a:off x="4577701" y="2451750"/>
            <a:ext cx="2381250" cy="220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p47"/>
          <p:cNvCxnSpPr>
            <a:stCxn id="622" idx="0"/>
            <a:endCxn id="623" idx="0"/>
          </p:cNvCxnSpPr>
          <p:nvPr/>
        </p:nvCxnSpPr>
        <p:spPr>
          <a:xfrm flipH="1" rot="-5400000">
            <a:off x="3581675" y="11225"/>
            <a:ext cx="1548600" cy="3412200"/>
          </a:xfrm>
          <a:prstGeom prst="curvedConnector3">
            <a:avLst>
              <a:gd fmla="val -1537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74" y="1404950"/>
            <a:ext cx="7629225" cy="323347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8"/>
          <p:cNvSpPr/>
          <p:nvPr/>
        </p:nvSpPr>
        <p:spPr>
          <a:xfrm>
            <a:off x="8057550" y="1046000"/>
            <a:ext cx="19080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8"/>
          <p:cNvSpPr/>
          <p:nvPr/>
        </p:nvSpPr>
        <p:spPr>
          <a:xfrm>
            <a:off x="-167275" y="540000"/>
            <a:ext cx="14658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8"/>
          <p:cNvSpPr/>
          <p:nvPr/>
        </p:nvSpPr>
        <p:spPr>
          <a:xfrm>
            <a:off x="1" y="4710275"/>
            <a:ext cx="9726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8"/>
          <p:cNvSpPr/>
          <p:nvPr/>
        </p:nvSpPr>
        <p:spPr>
          <a:xfrm>
            <a:off x="-167278" y="431932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8057549" y="3659400"/>
            <a:ext cx="11538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8580326" y="4930025"/>
            <a:ext cx="5637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8"/>
          <p:cNvSpPr txBox="1"/>
          <p:nvPr/>
        </p:nvSpPr>
        <p:spPr>
          <a:xfrm>
            <a:off x="3181025" y="262950"/>
            <a:ext cx="62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What is a stack?</a:t>
            </a:r>
            <a:endParaRPr sz="24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37" name="Google Shape;6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026" y="2374638"/>
            <a:ext cx="146685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48"/>
          <p:cNvCxnSpPr>
            <a:endCxn id="637" idx="0"/>
          </p:cNvCxnSpPr>
          <p:nvPr/>
        </p:nvCxnSpPr>
        <p:spPr>
          <a:xfrm>
            <a:off x="1121351" y="1660638"/>
            <a:ext cx="539100" cy="7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48"/>
          <p:cNvSpPr txBox="1"/>
          <p:nvPr/>
        </p:nvSpPr>
        <p:spPr>
          <a:xfrm>
            <a:off x="851850" y="3073150"/>
            <a:ext cx="240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Att navigera fram och tillbaka är relativt lätt med en ‘Stack’ struktur!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9"/>
          <p:cNvSpPr/>
          <p:nvPr/>
        </p:nvSpPr>
        <p:spPr>
          <a:xfrm>
            <a:off x="8057550" y="1046000"/>
            <a:ext cx="19080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9"/>
          <p:cNvSpPr/>
          <p:nvPr/>
        </p:nvSpPr>
        <p:spPr>
          <a:xfrm>
            <a:off x="-167275" y="540000"/>
            <a:ext cx="14658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9"/>
          <p:cNvSpPr/>
          <p:nvPr/>
        </p:nvSpPr>
        <p:spPr>
          <a:xfrm>
            <a:off x="1" y="4710275"/>
            <a:ext cx="9726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-167278" y="431932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9"/>
          <p:cNvSpPr/>
          <p:nvPr/>
        </p:nvSpPr>
        <p:spPr>
          <a:xfrm>
            <a:off x="8057549" y="3659400"/>
            <a:ext cx="11538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9"/>
          <p:cNvSpPr/>
          <p:nvPr/>
        </p:nvSpPr>
        <p:spPr>
          <a:xfrm>
            <a:off x="8580326" y="4930025"/>
            <a:ext cx="5637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9"/>
          <p:cNvSpPr txBox="1"/>
          <p:nvPr/>
        </p:nvSpPr>
        <p:spPr>
          <a:xfrm>
            <a:off x="1595925" y="262950"/>
            <a:ext cx="62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Fragments!</a:t>
            </a:r>
            <a:endParaRPr sz="24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51" name="Google Shape;6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001" y="969450"/>
            <a:ext cx="6780149" cy="393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50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0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0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 är ett ‘FrameLayout’</a:t>
            </a:r>
            <a:endParaRPr/>
          </a:p>
        </p:txBody>
      </p:sp>
      <p:sp>
        <p:nvSpPr>
          <p:cNvPr id="659" name="Google Shape;659;p50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 Layout som enbart är till för att visa upp en mindre ‘vy’ inom en annan! </a:t>
            </a:r>
            <a:endParaRPr sz="1200"/>
          </a:p>
        </p:txBody>
      </p:sp>
      <p:sp>
        <p:nvSpPr>
          <p:cNvPr id="660" name="Google Shape;660;p50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61" name="Google Shape;661;p50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662" name="Google Shape;6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1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1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1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1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1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1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1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1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" name="Google Shape;677;p51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678" name="Google Shape;678;p51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679" name="Google Shape;679;p51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51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51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51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51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51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5" name="Google Shape;685;p51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686" name="Google Shape;686;p51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51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689" name="Google Shape;689;p51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51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692" name="Google Shape;692;p51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4" name="Google Shape;6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695" name="Google Shape;69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FrameLayout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LinearLayout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TIME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15888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3"/>
          <p:cNvSpPr txBox="1"/>
          <p:nvPr/>
        </p:nvSpPr>
        <p:spPr>
          <a:xfrm>
            <a:off x="295375" y="25361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Ny Layout -&gt; </a:t>
            </a: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FrameLayout</a:t>
            </a:r>
            <a:endParaRPr>
              <a:solidFill>
                <a:srgbClr val="D55FDE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14" name="Google Shape;7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48" y="3088700"/>
            <a:ext cx="7003860" cy="19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/>
          </a:p>
        </p:txBody>
      </p:sp>
      <p:sp>
        <p:nvSpPr>
          <p:cNvPr id="364" name="Google Shape;364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4"/>
          <p:cNvSpPr txBox="1"/>
          <p:nvPr/>
        </p:nvSpPr>
        <p:spPr>
          <a:xfrm>
            <a:off x="906475" y="4216650"/>
            <a:ext cx="679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går att kombinera Layouts!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har vi </a:t>
            </a: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FrameLayout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+ </a:t>
            </a: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LinearLayout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27" name="Google Shape;7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81086" cy="39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74" y="224075"/>
            <a:ext cx="7233550" cy="32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5"/>
          <p:cNvSpPr txBox="1"/>
          <p:nvPr/>
        </p:nvSpPr>
        <p:spPr>
          <a:xfrm>
            <a:off x="647875" y="3483700"/>
            <a:ext cx="70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Längre ner har vi en enkel TextVy + FBA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6"/>
          <p:cNvSpPr/>
          <p:nvPr/>
        </p:nvSpPr>
        <p:spPr>
          <a:xfrm>
            <a:off x="7742405" y="21032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6"/>
          <p:cNvSpPr/>
          <p:nvPr/>
        </p:nvSpPr>
        <p:spPr>
          <a:xfrm>
            <a:off x="7247726" y="26963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6"/>
          <p:cNvSpPr/>
          <p:nvPr/>
        </p:nvSpPr>
        <p:spPr>
          <a:xfrm>
            <a:off x="7106000" y="981250"/>
            <a:ext cx="1790100" cy="21033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6"/>
          <p:cNvSpPr/>
          <p:nvPr/>
        </p:nvSpPr>
        <p:spPr>
          <a:xfrm>
            <a:off x="1172026" y="20322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6"/>
          <p:cNvSpPr/>
          <p:nvPr/>
        </p:nvSpPr>
        <p:spPr>
          <a:xfrm>
            <a:off x="7911746" y="26193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6"/>
          <p:cNvSpPr/>
          <p:nvPr/>
        </p:nvSpPr>
        <p:spPr>
          <a:xfrm>
            <a:off x="166853" y="20321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10" y="1987213"/>
            <a:ext cx="47434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6"/>
          <p:cNvSpPr txBox="1"/>
          <p:nvPr/>
        </p:nvSpPr>
        <p:spPr>
          <a:xfrm>
            <a:off x="291438" y="1618088"/>
            <a:ext cx="47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Resultat!</a:t>
            </a:r>
            <a:endParaRPr b="1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3" name="Google Shape;753;p56"/>
          <p:cNvSpPr txBox="1"/>
          <p:nvPr/>
        </p:nvSpPr>
        <p:spPr>
          <a:xfrm>
            <a:off x="342363" y="4052163"/>
            <a:ext cx="47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Med ‘Gravity Center’, har vi lyckats centrera allt helt!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4" name="Google Shape;754;p56"/>
          <p:cNvSpPr txBox="1"/>
          <p:nvPr/>
        </p:nvSpPr>
        <p:spPr>
          <a:xfrm>
            <a:off x="1595925" y="262950"/>
            <a:ext cx="62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Första Fragment</a:t>
            </a:r>
            <a:endParaRPr sz="24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5" name="Google Shape;755;p56"/>
          <p:cNvSpPr txBox="1"/>
          <p:nvPr/>
        </p:nvSpPr>
        <p:spPr>
          <a:xfrm>
            <a:off x="6858000" y="3513700"/>
            <a:ext cx="17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Förbättra design?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56" name="Google Shape;756;p56"/>
          <p:cNvPicPr preferRelativeResize="0"/>
          <p:nvPr/>
        </p:nvPicPr>
        <p:blipFill rotWithShape="1">
          <a:blip r:embed="rId4">
            <a:alphaModFix/>
          </a:blip>
          <a:srcRect b="0" l="21204" r="0" t="0"/>
          <a:stretch/>
        </p:blipFill>
        <p:spPr>
          <a:xfrm>
            <a:off x="6642350" y="1490675"/>
            <a:ext cx="2946374" cy="21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7"/>
          <p:cNvSpPr/>
          <p:nvPr/>
        </p:nvSpPr>
        <p:spPr>
          <a:xfrm>
            <a:off x="7730392" y="4172175"/>
            <a:ext cx="17688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7"/>
          <p:cNvSpPr/>
          <p:nvPr/>
        </p:nvSpPr>
        <p:spPr>
          <a:xfrm>
            <a:off x="8309248" y="3035575"/>
            <a:ext cx="9861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7"/>
          <p:cNvSpPr/>
          <p:nvPr/>
        </p:nvSpPr>
        <p:spPr>
          <a:xfrm>
            <a:off x="86275" y="2520763"/>
            <a:ext cx="8853000" cy="2264400"/>
          </a:xfrm>
          <a:prstGeom prst="roundRect">
            <a:avLst>
              <a:gd fmla="val 16667" name="adj"/>
            </a:avLst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"/>
          <p:cNvSpPr/>
          <p:nvPr/>
        </p:nvSpPr>
        <p:spPr>
          <a:xfrm>
            <a:off x="8182649" y="4636875"/>
            <a:ext cx="12393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-829534" y="4459275"/>
            <a:ext cx="27240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49" y="3220363"/>
            <a:ext cx="3880550" cy="8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7"/>
          <p:cNvSpPr txBox="1"/>
          <p:nvPr/>
        </p:nvSpPr>
        <p:spPr>
          <a:xfrm>
            <a:off x="1595925" y="262950"/>
            <a:ext cx="62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Mål:</a:t>
            </a:r>
            <a:endParaRPr sz="24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8" name="Google Shape;768;p57"/>
          <p:cNvSpPr txBox="1"/>
          <p:nvPr/>
        </p:nvSpPr>
        <p:spPr>
          <a:xfrm>
            <a:off x="4522200" y="2943975"/>
            <a:ext cx="3208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Jag vill ändra färgen på knappen samt storleken: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FAB är mycket mindre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Färgen har ändrats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Ny XML fil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Se nästa slides för kod</a:t>
            </a:r>
            <a:endParaRPr i="1" sz="12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69" name="Google Shape;7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975" y="-13525"/>
            <a:ext cx="2097295" cy="2097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8"/>
          <p:cNvSpPr txBox="1"/>
          <p:nvPr/>
        </p:nvSpPr>
        <p:spPr>
          <a:xfrm>
            <a:off x="1130575" y="662050"/>
            <a:ext cx="6294300" cy="2940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com.google.android.material.floatingactionbutton.FloatingActionButton</a:t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android:id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="@+id/floatingActionButton"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android:clickable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="true"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app:fabCustomSize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="20dp"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android:src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="@drawable/ic_cross"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app:maxImageSize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="10dp"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app:fabSize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="mini"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android:backgroundTint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="@color/red_200"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android:background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="@color/red_200"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app:backgroundTint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="@color/red_200"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82" name="Google Shape;782;p58"/>
          <p:cNvSpPr txBox="1"/>
          <p:nvPr/>
        </p:nvSpPr>
        <p:spPr>
          <a:xfrm>
            <a:off x="1130550" y="3625925"/>
            <a:ext cx="62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kommer inte fungera att bara Copy/paste:a denna kod, se nästa slide för mer information!</a:t>
            </a:r>
            <a:endParaRPr i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59"/>
          <p:cNvPicPr preferRelativeResize="0"/>
          <p:nvPr/>
        </p:nvPicPr>
        <p:blipFill rotWithShape="1">
          <a:blip r:embed="rId3">
            <a:alphaModFix/>
          </a:blip>
          <a:srcRect b="0" l="0" r="0" t="665"/>
          <a:stretch/>
        </p:blipFill>
        <p:spPr>
          <a:xfrm>
            <a:off x="138425" y="499075"/>
            <a:ext cx="3744900" cy="3116700"/>
          </a:xfrm>
          <a:prstGeom prst="cube">
            <a:avLst>
              <a:gd fmla="val 1634" name="adj"/>
            </a:avLst>
          </a:prstGeom>
          <a:noFill/>
          <a:ln>
            <a:noFill/>
          </a:ln>
        </p:spPr>
      </p:pic>
      <p:sp>
        <p:nvSpPr>
          <p:cNvPr id="795" name="Google Shape;795;p59"/>
          <p:cNvSpPr txBox="1"/>
          <p:nvPr/>
        </p:nvSpPr>
        <p:spPr>
          <a:xfrm>
            <a:off x="4086175" y="1353125"/>
            <a:ext cx="4919400" cy="2262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resources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&lt;color name="purple_200"&gt;#FFBB86FC&lt;/color&gt;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&lt;color name="purple_500"&gt;#FF6200EE&lt;/color&gt;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&lt;color name="purple_700"&gt;#FF3700B3&lt;/color&gt;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&lt;color name="teal_200"&gt;#FF03DAC5&lt;/color&gt;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&lt;color name="teal_700"&gt;#FF018786&lt;/color&gt;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color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="red_200"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#FF6161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&lt;color name="black"&gt;#FF000000&lt;/color&gt;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&lt;color name="white"&gt;#FFFFFFFF&lt;/color&gt;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resources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96" name="Google Shape;796;p59"/>
          <p:cNvCxnSpPr/>
          <p:nvPr/>
        </p:nvCxnSpPr>
        <p:spPr>
          <a:xfrm flipH="1" rot="10800000">
            <a:off x="1975975" y="2729525"/>
            <a:ext cx="2362800" cy="1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59"/>
          <p:cNvCxnSpPr/>
          <p:nvPr/>
        </p:nvCxnSpPr>
        <p:spPr>
          <a:xfrm rot="10800000">
            <a:off x="7608300" y="2719400"/>
            <a:ext cx="417600" cy="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0"/>
          <p:cNvSpPr/>
          <p:nvPr/>
        </p:nvSpPr>
        <p:spPr>
          <a:xfrm>
            <a:off x="-454877" y="43463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6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6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0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7" name="Google Shape;8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50" y="168275"/>
            <a:ext cx="3082025" cy="8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0"/>
          <p:cNvSpPr txBox="1"/>
          <p:nvPr/>
        </p:nvSpPr>
        <p:spPr>
          <a:xfrm>
            <a:off x="411850" y="1050325"/>
            <a:ext cx="8229600" cy="3924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9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layer-list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xmlns:android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rotate</a:t>
            </a:r>
            <a:endParaRPr sz="9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android:fromDegrees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="-45"</a:t>
            </a:r>
            <a:endParaRPr sz="9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android:pivotX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="50%"</a:t>
            </a:r>
            <a:endParaRPr sz="9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android:pivotY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="50%"</a:t>
            </a:r>
            <a:endParaRPr sz="9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android:toDegrees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="-45"</a:t>
            </a:r>
            <a:endParaRPr sz="9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shape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android:shape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="line" </a:t>
            </a: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stroke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android:width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="1dp"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android:color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="@android:color/white" </a:t>
            </a:r>
            <a:r>
              <a:rPr lang="en" sz="9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rotate</a:t>
            </a: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rotate</a:t>
            </a:r>
            <a:endParaRPr sz="9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android:fromDegrees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="45"</a:t>
            </a:r>
            <a:endParaRPr sz="9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android:pivotX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="50%"</a:t>
            </a:r>
            <a:endParaRPr sz="9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android:pivotY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="50%"</a:t>
            </a:r>
            <a:endParaRPr sz="9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android:toDegrees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="-45"</a:t>
            </a: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shape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android:shape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="line"</a:t>
            </a: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stroke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android:width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="1dp" </a:t>
            </a:r>
            <a:r>
              <a:rPr lang="en" sz="9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android:color</a:t>
            </a:r>
            <a:r>
              <a:rPr lang="en" sz="9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="@android:color/white" </a:t>
            </a:r>
            <a:r>
              <a:rPr lang="en" sz="9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rotate</a:t>
            </a: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9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layer-list</a:t>
            </a:r>
            <a:r>
              <a:rPr lang="en" sz="9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9" name="Google Shape;809;p60"/>
          <p:cNvSpPr txBox="1"/>
          <p:nvPr/>
        </p:nvSpPr>
        <p:spPr>
          <a:xfrm>
            <a:off x="3585250" y="332250"/>
            <a:ext cx="505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Detta ritar upp ett kryss, experimentera gärna med koden och titta vad de olika attribut gör!</a:t>
            </a:r>
            <a:endParaRPr i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1"/>
          <p:cNvSpPr/>
          <p:nvPr/>
        </p:nvSpPr>
        <p:spPr>
          <a:xfrm>
            <a:off x="-454877" y="43463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97" y="152400"/>
            <a:ext cx="268469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1"/>
          <p:cNvSpPr txBox="1"/>
          <p:nvPr/>
        </p:nvSpPr>
        <p:spPr>
          <a:xfrm>
            <a:off x="3799050" y="1100000"/>
            <a:ext cx="403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Den </a:t>
            </a: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lila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bakgrunden är såklart onödig här och väldigt ful, men det vi är ute efter är att se resultat.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Nu ser vi att hela bakgrunden </a:t>
            </a: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ÄR HELA FRAGMENTET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62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2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2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skapar vi ett Fragment?</a:t>
            </a:r>
            <a:endParaRPr/>
          </a:p>
        </p:txBody>
      </p:sp>
      <p:sp>
        <p:nvSpPr>
          <p:cNvPr id="828" name="Google Shape;828;p62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Likt Aktiviteter, så kan vi högerklicka och trycka på ‘ny: tomt fragment’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FragmentContainerView krävs även då ‘Fragments’ hosted by views’ </a:t>
            </a:r>
            <a:endParaRPr sz="1200"/>
          </a:p>
        </p:txBody>
      </p:sp>
      <p:sp>
        <p:nvSpPr>
          <p:cNvPr id="829" name="Google Shape;829;p62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30" name="Google Shape;830;p62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831" name="Google Shape;8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3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3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3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3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63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3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3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3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6" name="Google Shape;846;p63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847" name="Google Shape;847;p63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848" name="Google Shape;848;p63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9" name="Google Shape;849;p63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0" name="Google Shape;850;p63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1" name="Google Shape;851;p63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2" name="Google Shape;852;p63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3" name="Google Shape;853;p63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54" name="Google Shape;854;p63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855" name="Google Shape;855;p63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3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" name="Google Shape;857;p63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858" name="Google Shape;858;p63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3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63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861" name="Google Shape;861;p63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3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3" name="Google Shape;8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864" name="Google Shape;86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INTENT?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4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Programmatically</a:t>
            </a:r>
            <a:endParaRPr/>
          </a:p>
        </p:txBody>
      </p:sp>
      <p:sp>
        <p:nvSpPr>
          <p:cNvPr id="870" name="Google Shape;870;p64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5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/ Removing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Fragments </a:t>
            </a:r>
            <a:r>
              <a:rPr lang="en"/>
              <a:t>Programmatically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6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Viktigt!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8" name="Google Shape;888;p66"/>
          <p:cNvSpPr txBox="1"/>
          <p:nvPr/>
        </p:nvSpPr>
        <p:spPr>
          <a:xfrm>
            <a:off x="1611850" y="2263950"/>
            <a:ext cx="58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För att kunna manipulera fragment så använder vi oss av en getter som heter: </a:t>
            </a:r>
            <a:r>
              <a:rPr i="1" lang="en">
                <a:solidFill>
                  <a:srgbClr val="EF596F"/>
                </a:solidFill>
                <a:latin typeface="Anaheim"/>
                <a:ea typeface="Anaheim"/>
                <a:cs typeface="Anaheim"/>
                <a:sym typeface="Anaheim"/>
              </a:rPr>
              <a:t>supportFragmentManager</a:t>
            </a:r>
            <a:endParaRPr i="1">
              <a:solidFill>
                <a:srgbClr val="EF596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89" name="Google Shape;8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498" y="2929023"/>
            <a:ext cx="1707200" cy="1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7"/>
          <p:cNvSpPr txBox="1"/>
          <p:nvPr>
            <p:ph idx="1" type="body"/>
          </p:nvPr>
        </p:nvSpPr>
        <p:spPr>
          <a:xfrm>
            <a:off x="5060375" y="197302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Vi skriver om vår Container och tar bort referensen till vår klass.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Vi vill inte ha referenser då vi ska programmatiskt skapa en!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7"/>
          <p:cNvSpPr txBox="1"/>
          <p:nvPr>
            <p:ph type="title"/>
          </p:nvPr>
        </p:nvSpPr>
        <p:spPr>
          <a:xfrm>
            <a:off x="4280575" y="1256550"/>
            <a:ext cx="4520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FragmentContainerView</a:t>
            </a:r>
            <a:endParaRPr sz="2500"/>
          </a:p>
        </p:txBody>
      </p:sp>
      <p:sp>
        <p:nvSpPr>
          <p:cNvPr id="896" name="Google Shape;896;p67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7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7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7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7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7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7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7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7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67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7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7"/>
          <p:cNvSpPr/>
          <p:nvPr/>
        </p:nvSpPr>
        <p:spPr>
          <a:xfrm>
            <a:off x="426868" y="2769550"/>
            <a:ext cx="4808400" cy="2309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7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7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7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7"/>
          <p:cNvSpPr/>
          <p:nvPr/>
        </p:nvSpPr>
        <p:spPr>
          <a:xfrm>
            <a:off x="264751" y="2617150"/>
            <a:ext cx="4808400" cy="23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7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7"/>
          <p:cNvSpPr txBox="1"/>
          <p:nvPr/>
        </p:nvSpPr>
        <p:spPr>
          <a:xfrm>
            <a:off x="268913" y="2617150"/>
            <a:ext cx="47589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androidx.fragment.app.FragmentContainerView</a:t>
            </a:r>
            <a:endParaRPr sz="1100">
              <a:solidFill>
                <a:srgbClr val="EF596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android:id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="@+id/fragmentContainerView"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android:layout_marginTop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="24dp"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android:layout_marginBottom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="24dp"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app:layout_constraintBottom_toTopOf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="@+id/textView"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app:layout_constraintEnd_toEndOf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app:layout_constraintStart_toStartOf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app:layout_constraintTop_toTopOf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 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4" name="Google Shape;914;p67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Container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8"/>
          <p:cNvSpPr txBox="1"/>
          <p:nvPr>
            <p:ph idx="1" type="body"/>
          </p:nvPr>
        </p:nvSpPr>
        <p:spPr>
          <a:xfrm>
            <a:off x="5060375" y="197302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Om ni vill att fragmentet skall täcka HELA vy’n (kommer täcka över andra komponenter)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Gör bredd och höjd till ‘match_parent’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Arial"/>
                <a:ea typeface="Arial"/>
                <a:cs typeface="Arial"/>
                <a:sym typeface="Arial"/>
              </a:rPr>
              <a:t>Inom kommande exempel utför vi EJ denna kod.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68"/>
          <p:cNvSpPr txBox="1"/>
          <p:nvPr>
            <p:ph type="title"/>
          </p:nvPr>
        </p:nvSpPr>
        <p:spPr>
          <a:xfrm>
            <a:off x="4280575" y="1256550"/>
            <a:ext cx="4520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FragmentContainerView</a:t>
            </a:r>
            <a:endParaRPr sz="2500"/>
          </a:p>
        </p:txBody>
      </p:sp>
      <p:sp>
        <p:nvSpPr>
          <p:cNvPr id="921" name="Google Shape;921;p68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8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8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8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8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8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8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8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8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8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8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8"/>
          <p:cNvSpPr/>
          <p:nvPr/>
        </p:nvSpPr>
        <p:spPr>
          <a:xfrm>
            <a:off x="426868" y="2769550"/>
            <a:ext cx="4808400" cy="2309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8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8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8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8"/>
          <p:cNvSpPr/>
          <p:nvPr/>
        </p:nvSpPr>
        <p:spPr>
          <a:xfrm>
            <a:off x="264751" y="2617150"/>
            <a:ext cx="4808400" cy="23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8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8"/>
          <p:cNvSpPr txBox="1"/>
          <p:nvPr/>
        </p:nvSpPr>
        <p:spPr>
          <a:xfrm>
            <a:off x="268913" y="2617150"/>
            <a:ext cx="47589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androidx.fragment.app.FragmentContainerView</a:t>
            </a:r>
            <a:endParaRPr sz="1100">
              <a:solidFill>
                <a:srgbClr val="EF596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android:id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="@+id/fragmentContainerView"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android:layout_marginTop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="24dp"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android:layout_marginBottom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="24dp"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app:layout_constraintBottom_toTopOf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="@+id/textView"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app:layout_constraintEnd_toEndOf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app:layout_constraintStart_toStartOf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app:layout_constraintTop_toTopOf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 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9" name="Google Shape;939;p68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MATCH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9"/>
          <p:cNvSpPr txBox="1"/>
          <p:nvPr>
            <p:ph idx="1" type="body"/>
          </p:nvPr>
        </p:nvSpPr>
        <p:spPr>
          <a:xfrm>
            <a:off x="5060375" y="197302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/>
          <p:nvPr>
            <p:ph type="title"/>
          </p:nvPr>
        </p:nvSpPr>
        <p:spPr>
          <a:xfrm>
            <a:off x="4280575" y="1256550"/>
            <a:ext cx="4520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Skapa en knapp!</a:t>
            </a:r>
            <a:endParaRPr sz="2500"/>
          </a:p>
        </p:txBody>
      </p:sp>
      <p:sp>
        <p:nvSpPr>
          <p:cNvPr id="946" name="Google Shape;946;p69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9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9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9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9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9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9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9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9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9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9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9"/>
          <p:cNvSpPr/>
          <p:nvPr/>
        </p:nvSpPr>
        <p:spPr>
          <a:xfrm>
            <a:off x="426868" y="2769550"/>
            <a:ext cx="4808400" cy="2309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9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9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9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9"/>
          <p:cNvSpPr/>
          <p:nvPr/>
        </p:nvSpPr>
        <p:spPr>
          <a:xfrm>
            <a:off x="264751" y="2617150"/>
            <a:ext cx="4808400" cy="23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9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9"/>
          <p:cNvSpPr txBox="1"/>
          <p:nvPr/>
        </p:nvSpPr>
        <p:spPr>
          <a:xfrm>
            <a:off x="268913" y="2617150"/>
            <a:ext cx="47589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1100">
              <a:solidFill>
                <a:srgbClr val="EF596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android:id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="@+id/btn_createFragment"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android:text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="Spawn Fragment"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app:layout_constraintBottom_toBottomOf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app:layout_constraintEnd_toEndOf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app:layout_constraintStart_toStartOf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app:layout_constraintTop_toBottomOf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="@+id/textView"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app:layout_constraintVertical_bias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="0.269" 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4" name="Google Shape;964;p69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Button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965" name="Google Shape;9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901" y="2162175"/>
            <a:ext cx="2443200" cy="1842300"/>
          </a:xfrm>
          <a:prstGeom prst="cube">
            <a:avLst>
              <a:gd fmla="val 481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0"/>
          <p:cNvSpPr/>
          <p:nvPr/>
        </p:nvSpPr>
        <p:spPr>
          <a:xfrm>
            <a:off x="-454877" y="43463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7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0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5" name="Google Shape;9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97" y="152400"/>
            <a:ext cx="268469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260" y="152400"/>
            <a:ext cx="2801565" cy="48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70"/>
          <p:cNvSpPr txBox="1"/>
          <p:nvPr/>
        </p:nvSpPr>
        <p:spPr>
          <a:xfrm>
            <a:off x="3300000" y="254625"/>
            <a:ext cx="22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← Tidigare vy</a:t>
            </a:r>
            <a:endParaRPr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78" name="Google Shape;978;p70"/>
          <p:cNvSpPr txBox="1"/>
          <p:nvPr/>
        </p:nvSpPr>
        <p:spPr>
          <a:xfrm>
            <a:off x="3971850" y="4600800"/>
            <a:ext cx="22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Nuvarande Vy →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1"/>
          <p:cNvSpPr/>
          <p:nvPr/>
        </p:nvSpPr>
        <p:spPr>
          <a:xfrm>
            <a:off x="-454877" y="43463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7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7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7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1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8" name="Google Shape;9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97" y="152400"/>
            <a:ext cx="268469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260" y="152400"/>
            <a:ext cx="2801565" cy="48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71"/>
          <p:cNvSpPr txBox="1"/>
          <p:nvPr/>
        </p:nvSpPr>
        <p:spPr>
          <a:xfrm>
            <a:off x="3167600" y="152400"/>
            <a:ext cx="22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← Tidigare Vy</a:t>
            </a:r>
            <a:endParaRPr b="1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91" name="Google Shape;991;p71"/>
          <p:cNvSpPr txBox="1"/>
          <p:nvPr/>
        </p:nvSpPr>
        <p:spPr>
          <a:xfrm>
            <a:off x="3971850" y="4600800"/>
            <a:ext cx="22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Nuvarande Vy →</a:t>
            </a:r>
            <a:endParaRPr b="1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92" name="Google Shape;992;p71"/>
          <p:cNvSpPr txBox="1"/>
          <p:nvPr/>
        </p:nvSpPr>
        <p:spPr>
          <a:xfrm>
            <a:off x="3585175" y="2587025"/>
            <a:ext cx="214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OnClick skall skapa ett nytt fragment!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93" name="Google Shape;993;p71"/>
          <p:cNvCxnSpPr>
            <a:stCxn id="992" idx="3"/>
          </p:cNvCxnSpPr>
          <p:nvPr/>
        </p:nvCxnSpPr>
        <p:spPr>
          <a:xfrm>
            <a:off x="5734675" y="2894825"/>
            <a:ext cx="1272600" cy="28200"/>
          </a:xfrm>
          <a:prstGeom prst="straightConnector1">
            <a:avLst/>
          </a:prstGeom>
          <a:noFill/>
          <a:ln cap="flat" cmpd="sng" w="28575">
            <a:solidFill>
              <a:srgbClr val="61A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4" name="Google Shape;994;p71"/>
          <p:cNvCxnSpPr/>
          <p:nvPr/>
        </p:nvCxnSpPr>
        <p:spPr>
          <a:xfrm flipH="1" rot="10800000">
            <a:off x="5377750" y="1456725"/>
            <a:ext cx="2138700" cy="234000"/>
          </a:xfrm>
          <a:prstGeom prst="straightConnector1">
            <a:avLst/>
          </a:prstGeom>
          <a:noFill/>
          <a:ln cap="flat" cmpd="sng" w="28575">
            <a:solidFill>
              <a:srgbClr val="359F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5" name="Google Shape;995;p71"/>
          <p:cNvSpPr txBox="1"/>
          <p:nvPr/>
        </p:nvSpPr>
        <p:spPr>
          <a:xfrm>
            <a:off x="3676850" y="1313875"/>
            <a:ext cx="19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Detta är FragmentContainer!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2"/>
          <p:cNvSpPr/>
          <p:nvPr/>
        </p:nvSpPr>
        <p:spPr>
          <a:xfrm>
            <a:off x="6536926" y="4745080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2"/>
          <p:cNvSpPr/>
          <p:nvPr/>
        </p:nvSpPr>
        <p:spPr>
          <a:xfrm>
            <a:off x="1325296" y="474508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2"/>
          <p:cNvSpPr/>
          <p:nvPr/>
        </p:nvSpPr>
        <p:spPr>
          <a:xfrm>
            <a:off x="8424001" y="441600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7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72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5" name="Google Shape;100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074" y="1211650"/>
            <a:ext cx="2563175" cy="8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72"/>
          <p:cNvSpPr txBox="1"/>
          <p:nvPr/>
        </p:nvSpPr>
        <p:spPr>
          <a:xfrm>
            <a:off x="1246075" y="2079400"/>
            <a:ext cx="5866500" cy="1200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createFragment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supportFragmentManager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commit </a:t>
            </a: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setReorderingAllowed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fragmentContainerView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TestFragment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07" name="Google Shape;1007;p72"/>
          <p:cNvSpPr txBox="1"/>
          <p:nvPr/>
        </p:nvSpPr>
        <p:spPr>
          <a:xfrm>
            <a:off x="1242600" y="3310175"/>
            <a:ext cx="592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Inom denna funktion så skapar vi ett nytt fragment.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08" name="Google Shape;100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53375"/>
            <a:ext cx="8839200" cy="849600"/>
          </a:xfrm>
          <a:prstGeom prst="cube">
            <a:avLst>
              <a:gd fmla="val 11808" name="adj"/>
            </a:avLst>
          </a:prstGeom>
          <a:noFill/>
          <a:ln>
            <a:noFill/>
          </a:ln>
        </p:spPr>
      </p:pic>
      <p:sp>
        <p:nvSpPr>
          <p:cNvPr id="1009" name="Google Shape;1009;p72"/>
          <p:cNvSpPr/>
          <p:nvPr/>
        </p:nvSpPr>
        <p:spPr>
          <a:xfrm>
            <a:off x="508051" y="49298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2"/>
          <p:cNvSpPr/>
          <p:nvPr/>
        </p:nvSpPr>
        <p:spPr>
          <a:xfrm>
            <a:off x="3461376" y="488875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2"/>
          <p:cNvSpPr txBox="1"/>
          <p:nvPr/>
        </p:nvSpPr>
        <p:spPr>
          <a:xfrm>
            <a:off x="5112925" y="4308300"/>
            <a:ext cx="24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5060BB"/>
                </a:solid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r>
              <a:rPr lang="en">
                <a:solidFill>
                  <a:srgbClr val="5060BB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solidFill>
                <a:srgbClr val="5060BB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12" name="Google Shape;1012;p7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Create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3"/>
          <p:cNvSpPr/>
          <p:nvPr/>
        </p:nvSpPr>
        <p:spPr>
          <a:xfrm>
            <a:off x="6536926" y="4745080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3"/>
          <p:cNvSpPr/>
          <p:nvPr/>
        </p:nvSpPr>
        <p:spPr>
          <a:xfrm>
            <a:off x="1325296" y="474508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3"/>
          <p:cNvSpPr/>
          <p:nvPr/>
        </p:nvSpPr>
        <p:spPr>
          <a:xfrm>
            <a:off x="8424001" y="441600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7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3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074" y="1211650"/>
            <a:ext cx="2563175" cy="8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73"/>
          <p:cNvSpPr txBox="1"/>
          <p:nvPr/>
        </p:nvSpPr>
        <p:spPr>
          <a:xfrm>
            <a:off x="1246075" y="2079400"/>
            <a:ext cx="5866500" cy="861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btnCreateFragment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setOnClickListener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createFragment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4" name="Google Shape;1024;p73"/>
          <p:cNvSpPr txBox="1"/>
          <p:nvPr/>
        </p:nvSpPr>
        <p:spPr>
          <a:xfrm>
            <a:off x="1215475" y="2941300"/>
            <a:ext cx="59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Kalla sedan på metoden via en onClick()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25" name="Google Shape;1025;p73"/>
          <p:cNvSpPr/>
          <p:nvPr/>
        </p:nvSpPr>
        <p:spPr>
          <a:xfrm>
            <a:off x="508051" y="49298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73"/>
          <p:cNvSpPr/>
          <p:nvPr/>
        </p:nvSpPr>
        <p:spPr>
          <a:xfrm>
            <a:off x="3461376" y="488875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Create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/>
          <p:nvPr/>
        </p:nvSpPr>
        <p:spPr>
          <a:xfrm>
            <a:off x="6115400" y="2071775"/>
            <a:ext cx="2640900" cy="26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5326800" y="425490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 txBox="1"/>
          <p:nvPr>
            <p:ph idx="1" type="body"/>
          </p:nvPr>
        </p:nvSpPr>
        <p:spPr>
          <a:xfrm>
            <a:off x="609501" y="1973025"/>
            <a:ext cx="4922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Varför är det fel med Intent?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Inte fel, bättre alternativ för navigering!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Fragments + komponenter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Intuitiv design och navigering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Grafisk design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Innan vi går vidare till Navigation Graph, så tittar vi på fragment!</a:t>
            </a:r>
            <a:endParaRPr i="1" sz="1400"/>
          </a:p>
        </p:txBody>
      </p:sp>
      <p:sp>
        <p:nvSpPr>
          <p:cNvPr id="379" name="Google Shape;379;p29"/>
          <p:cNvSpPr/>
          <p:nvPr/>
        </p:nvSpPr>
        <p:spPr>
          <a:xfrm>
            <a:off x="6027700" y="1984075"/>
            <a:ext cx="2640900" cy="2640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 txBox="1"/>
          <p:nvPr>
            <p:ph type="title"/>
          </p:nvPr>
        </p:nvSpPr>
        <p:spPr>
          <a:xfrm>
            <a:off x="978400" y="1154050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200" y="2044574"/>
            <a:ext cx="2519899" cy="251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-644250" y="877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 rot="10800000">
            <a:off x="-1652175" y="4202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4"/>
          <p:cNvSpPr/>
          <p:nvPr/>
        </p:nvSpPr>
        <p:spPr>
          <a:xfrm>
            <a:off x="8541451" y="450840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4"/>
          <p:cNvSpPr/>
          <p:nvPr/>
        </p:nvSpPr>
        <p:spPr>
          <a:xfrm>
            <a:off x="84146" y="46459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7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74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4"/>
          <p:cNvSpPr/>
          <p:nvPr/>
        </p:nvSpPr>
        <p:spPr>
          <a:xfrm>
            <a:off x="508051" y="49298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74"/>
          <p:cNvSpPr/>
          <p:nvPr/>
        </p:nvSpPr>
        <p:spPr>
          <a:xfrm>
            <a:off x="720001" y="460080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PROBLEM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39" name="Google Shape;1039;p74"/>
          <p:cNvSpPr/>
          <p:nvPr/>
        </p:nvSpPr>
        <p:spPr>
          <a:xfrm>
            <a:off x="508050" y="-865750"/>
            <a:ext cx="2261100" cy="22713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4"/>
          <p:cNvSpPr/>
          <p:nvPr/>
        </p:nvSpPr>
        <p:spPr>
          <a:xfrm>
            <a:off x="8336175" y="651475"/>
            <a:ext cx="2261100" cy="22713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4"/>
          <p:cNvSpPr txBox="1"/>
          <p:nvPr/>
        </p:nvSpPr>
        <p:spPr>
          <a:xfrm>
            <a:off x="2240725" y="1334250"/>
            <a:ext cx="3972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vi nu trycker på denna knapp flertal gånger så kommer den skapa fragment uppepå fragment.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kan vara bra att förstöra fragmentet: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vi trycker på knappen ‘CREATE’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vi trycker på kryss X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2" name="Google Shape;1042;p74"/>
          <p:cNvSpPr/>
          <p:nvPr/>
        </p:nvSpPr>
        <p:spPr>
          <a:xfrm>
            <a:off x="132400" y="-815575"/>
            <a:ext cx="2391600" cy="19086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3" name="Google Shape;104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726" y="3702600"/>
            <a:ext cx="2476500" cy="685800"/>
          </a:xfrm>
          <a:prstGeom prst="cube">
            <a:avLst>
              <a:gd fmla="val 6846" name="adj"/>
            </a:avLst>
          </a:prstGeom>
          <a:noFill/>
          <a:ln>
            <a:noFill/>
          </a:ln>
        </p:spPr>
      </p:pic>
      <p:sp>
        <p:nvSpPr>
          <p:cNvPr id="1044" name="Google Shape;1044;p74"/>
          <p:cNvSpPr/>
          <p:nvPr/>
        </p:nvSpPr>
        <p:spPr>
          <a:xfrm>
            <a:off x="825000" y="-667200"/>
            <a:ext cx="2019300" cy="23886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5"/>
          <p:cNvSpPr/>
          <p:nvPr/>
        </p:nvSpPr>
        <p:spPr>
          <a:xfrm>
            <a:off x="8541451" y="450840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5"/>
          <p:cNvSpPr/>
          <p:nvPr/>
        </p:nvSpPr>
        <p:spPr>
          <a:xfrm>
            <a:off x="84146" y="46459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7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5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75"/>
          <p:cNvSpPr/>
          <p:nvPr/>
        </p:nvSpPr>
        <p:spPr>
          <a:xfrm>
            <a:off x="508051" y="49298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75"/>
          <p:cNvSpPr/>
          <p:nvPr/>
        </p:nvSpPr>
        <p:spPr>
          <a:xfrm>
            <a:off x="720001" y="460080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Fragment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56" name="Google Shape;105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75" y="2299447"/>
            <a:ext cx="4773676" cy="11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75" y="1428577"/>
            <a:ext cx="2691750" cy="8708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5"/>
          <p:cNvSpPr txBox="1"/>
          <p:nvPr/>
        </p:nvSpPr>
        <p:spPr>
          <a:xfrm>
            <a:off x="508050" y="3431125"/>
            <a:ext cx="58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Navigera till TestFragment -&gt; onCreateView livscykel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onCreateView, det är här vi kommer definiera onClicks!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59" name="Google Shape;105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268" y="1061838"/>
            <a:ext cx="3409602" cy="30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6"/>
          <p:cNvSpPr/>
          <p:nvPr/>
        </p:nvSpPr>
        <p:spPr>
          <a:xfrm>
            <a:off x="8541451" y="450840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6"/>
          <p:cNvSpPr/>
          <p:nvPr/>
        </p:nvSpPr>
        <p:spPr>
          <a:xfrm>
            <a:off x="84146" y="46459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76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76"/>
          <p:cNvSpPr/>
          <p:nvPr/>
        </p:nvSpPr>
        <p:spPr>
          <a:xfrm>
            <a:off x="508051" y="49298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76"/>
          <p:cNvSpPr/>
          <p:nvPr/>
        </p:nvSpPr>
        <p:spPr>
          <a:xfrm>
            <a:off x="1033800" y="474507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6"/>
          <p:cNvSpPr txBox="1"/>
          <p:nvPr>
            <p:ph idx="4294967295" type="title"/>
          </p:nvPr>
        </p:nvSpPr>
        <p:spPr>
          <a:xfrm>
            <a:off x="2240725" y="205500"/>
            <a:ext cx="4807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OnClick DESTROY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1" name="Google Shape;1071;p76"/>
          <p:cNvSpPr txBox="1"/>
          <p:nvPr/>
        </p:nvSpPr>
        <p:spPr>
          <a:xfrm>
            <a:off x="2240725" y="1334250"/>
            <a:ext cx="39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72" name="Google Shape;1072;p76"/>
          <p:cNvSpPr txBox="1"/>
          <p:nvPr/>
        </p:nvSpPr>
        <p:spPr>
          <a:xfrm>
            <a:off x="575400" y="1052088"/>
            <a:ext cx="7993200" cy="3278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onCreateView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inflater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LayoutInflater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ViewGroup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?,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Get Fragment Reference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view: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inflater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inflate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fragment_test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On click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view.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FloatingActionButton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floatingActionButton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setOnClickListener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"SOMETHING HAPPENED"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parentFragmentManager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beginTransaction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commit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Remove Fragment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ViewBinding Finalization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7"/>
          <p:cNvSpPr/>
          <p:nvPr/>
        </p:nvSpPr>
        <p:spPr>
          <a:xfrm>
            <a:off x="8541451" y="450840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7"/>
          <p:cNvSpPr/>
          <p:nvPr/>
        </p:nvSpPr>
        <p:spPr>
          <a:xfrm>
            <a:off x="84146" y="46459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77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77"/>
          <p:cNvSpPr/>
          <p:nvPr/>
        </p:nvSpPr>
        <p:spPr>
          <a:xfrm>
            <a:off x="508051" y="49298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77"/>
          <p:cNvSpPr/>
          <p:nvPr/>
        </p:nvSpPr>
        <p:spPr>
          <a:xfrm>
            <a:off x="720001" y="460080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PROBLEM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4" name="Google Shape;1084;p77"/>
          <p:cNvSpPr/>
          <p:nvPr/>
        </p:nvSpPr>
        <p:spPr>
          <a:xfrm>
            <a:off x="508050" y="-865750"/>
            <a:ext cx="2261100" cy="22713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7"/>
          <p:cNvSpPr/>
          <p:nvPr/>
        </p:nvSpPr>
        <p:spPr>
          <a:xfrm>
            <a:off x="8336175" y="651475"/>
            <a:ext cx="2261100" cy="22713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77"/>
          <p:cNvSpPr txBox="1"/>
          <p:nvPr/>
        </p:nvSpPr>
        <p:spPr>
          <a:xfrm>
            <a:off x="2240725" y="1334250"/>
            <a:ext cx="3972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vi nu trycker på denna knapp flertal gånger så kommer den skapa fragment uppepå fragment.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kan vara bra att förstöra fragmentet: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vi trycker på knappen ‘CREATE’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 strike="sng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vi trycker på kryss X</a:t>
            </a:r>
            <a:endParaRPr strike="sng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87" name="Google Shape;1087;p77"/>
          <p:cNvSpPr/>
          <p:nvPr/>
        </p:nvSpPr>
        <p:spPr>
          <a:xfrm>
            <a:off x="132400" y="-815575"/>
            <a:ext cx="2391600" cy="19086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8" name="Google Shape;10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726" y="3702600"/>
            <a:ext cx="2476500" cy="685800"/>
          </a:xfrm>
          <a:prstGeom prst="cube">
            <a:avLst>
              <a:gd fmla="val 6846" name="adj"/>
            </a:avLst>
          </a:prstGeom>
          <a:noFill/>
          <a:ln>
            <a:noFill/>
          </a:ln>
        </p:spPr>
      </p:pic>
      <p:sp>
        <p:nvSpPr>
          <p:cNvPr id="1089" name="Google Shape;1089;p77"/>
          <p:cNvSpPr/>
          <p:nvPr/>
        </p:nvSpPr>
        <p:spPr>
          <a:xfrm>
            <a:off x="825000" y="-667200"/>
            <a:ext cx="2019300" cy="23886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8"/>
          <p:cNvSpPr txBox="1"/>
          <p:nvPr>
            <p:ph idx="1" type="body"/>
          </p:nvPr>
        </p:nvSpPr>
        <p:spPr>
          <a:xfrm>
            <a:off x="5296275" y="1973025"/>
            <a:ext cx="3550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Om fragment är tom: Skapa</a:t>
            </a:r>
            <a:endParaRPr sz="1100">
              <a:solidFill>
                <a:srgbClr val="61A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1A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Annars: Ta bort</a:t>
            </a:r>
            <a:endParaRPr sz="1100">
              <a:solidFill>
                <a:srgbClr val="61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78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Fragment == Exist?</a:t>
            </a:r>
            <a:endParaRPr sz="2500"/>
          </a:p>
        </p:txBody>
      </p:sp>
      <p:sp>
        <p:nvSpPr>
          <p:cNvPr id="1096" name="Google Shape;1096;p78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78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78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8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78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78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8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78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8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8"/>
          <p:cNvSpPr/>
          <p:nvPr/>
        </p:nvSpPr>
        <p:spPr>
          <a:xfrm>
            <a:off x="308000" y="2008176"/>
            <a:ext cx="6597600" cy="28965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8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8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8"/>
          <p:cNvSpPr/>
          <p:nvPr/>
        </p:nvSpPr>
        <p:spPr>
          <a:xfrm>
            <a:off x="81425" y="1916425"/>
            <a:ext cx="6720300" cy="2896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8"/>
          <p:cNvSpPr txBox="1"/>
          <p:nvPr/>
        </p:nvSpPr>
        <p:spPr>
          <a:xfrm>
            <a:off x="87225" y="1916425"/>
            <a:ext cx="68793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createFragment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supportFragmentManager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findFragmentByTag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"hello_world_fragment"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supportFragmentManager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commit </a:t>
            </a: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setReorderingAllowed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fcvHelloWorldFabs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HelloWorldFragment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"hello_world_fragment"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79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9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9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skapar vi ett Fragment programmatiskt?</a:t>
            </a:r>
            <a:endParaRPr/>
          </a:p>
        </p:txBody>
      </p:sp>
      <p:sp>
        <p:nvSpPr>
          <p:cNvPr id="1117" name="Google Shape;1117;p79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supportFragmentManager</a:t>
            </a:r>
            <a:r>
              <a:rPr lang="en" sz="1200"/>
              <a:t> låter oss manipulera fragment programmatiskt!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18" name="Google Shape;1118;p79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119" name="Google Shape;1119;p79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120" name="Google Shape;11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0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80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80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0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0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80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80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80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80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136" name="Google Shape;1136;p80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137" name="Google Shape;1137;p80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8" name="Google Shape;1138;p80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9" name="Google Shape;1139;p80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80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p80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p80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43" name="Google Shape;1143;p80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144" name="Google Shape;1144;p80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0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80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147" name="Google Shape;1147;p80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0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80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150" name="Google Shape;1150;p80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0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2" name="Google Shape;11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153" name="Google Shape;115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1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Eget Arbete</a:t>
            </a:r>
            <a:endParaRPr/>
          </a:p>
        </p:txBody>
      </p:sp>
      <p:sp>
        <p:nvSpPr>
          <p:cNvPr id="1159" name="Google Shape;1159;p81"/>
          <p:cNvSpPr txBox="1"/>
          <p:nvPr>
            <p:ph idx="2" type="title"/>
          </p:nvPr>
        </p:nvSpPr>
        <p:spPr>
          <a:xfrm>
            <a:off x="454800" y="16723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2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</p:txBody>
      </p:sp>
      <p:sp>
        <p:nvSpPr>
          <p:cNvPr id="1165" name="Google Shape;1165;p82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82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82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82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82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2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2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82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82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82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2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82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82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82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82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82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82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82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82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82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82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82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82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82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82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82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82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2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2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2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2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2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82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82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2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2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82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82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82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2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82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82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82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82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2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82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82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82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82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2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82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82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82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82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2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2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82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82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3" name="Google Shape;1223;p82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5991227" y="2112299"/>
            <a:ext cx="2555700" cy="20823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sp>
        <p:nvSpPr>
          <p:cNvPr id="1224" name="Google Shape;1224;p82"/>
          <p:cNvSpPr txBox="1"/>
          <p:nvPr>
            <p:ph idx="1" type="body"/>
          </p:nvPr>
        </p:nvSpPr>
        <p:spPr>
          <a:xfrm>
            <a:off x="491500" y="150630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Välkommen till första uppgiften!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Uppgifterna är till för att testa dina färdigheter och kunskaper för att både öva och repetera på det vi har arbetat med under föreläsningarna.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Dessa är </a:t>
            </a:r>
            <a:r>
              <a:rPr b="1" lang="en" sz="1500"/>
              <a:t>INTE</a:t>
            </a:r>
            <a:r>
              <a:rPr lang="en" sz="1500"/>
              <a:t> obligatoriska.</a:t>
            </a:r>
            <a:br>
              <a:rPr lang="en" sz="1500"/>
            </a:br>
            <a:r>
              <a:rPr lang="en" sz="1500"/>
              <a:t>Men är starkt rekommenderat att arbeta med.</a:t>
            </a:r>
            <a:endParaRPr sz="1500"/>
          </a:p>
        </p:txBody>
      </p:sp>
      <p:sp>
        <p:nvSpPr>
          <p:cNvPr id="1225" name="Google Shape;1225;p82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82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227" name="Google Shape;1227;p82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3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och vad används </a:t>
            </a:r>
            <a:r>
              <a:rPr b="1" lang="en" sz="1600">
                <a:solidFill>
                  <a:srgbClr val="EF596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‘supportFragmentManager’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till?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BONUS: </a:t>
            </a:r>
            <a:r>
              <a:rPr b="1" lang="en" sz="1600">
                <a:solidFill>
                  <a:srgbClr val="EF596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‘parentFragmentManager’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ett </a:t>
            </a:r>
            <a:r>
              <a:rPr b="1" lang="en" sz="16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Fragment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 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Varför / när används dessa?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Hur kan vi manipulera fragment </a:t>
            </a:r>
            <a:r>
              <a:rPr b="1" lang="en" sz="1600">
                <a:solidFill>
                  <a:srgbClr val="179387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programmatiskt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 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När hade vi velat göra detta?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3" name="Google Shape;1233;p8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30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399" name="Google Shape;399;p30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400" name="Google Shape;400;p30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0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30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0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30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30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6" name="Google Shape;406;p30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407" name="Google Shape;407;p30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0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410" name="Google Shape;410;p30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0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413" name="Google Shape;413;p30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oogle Shape;1238;p84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239" name="Google Shape;1239;p8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40" name="Google Shape;1240;p8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41" name="Google Shape;1241;p8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42" name="Google Shape;1242;p84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243" name="Google Shape;1243;p8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44" name="Google Shape;1244;p8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45" name="Google Shape;1245;p8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246" name="Google Shape;1246;p84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84"/>
          <p:cNvSpPr txBox="1"/>
          <p:nvPr/>
        </p:nvSpPr>
        <p:spPr>
          <a:xfrm>
            <a:off x="802375" y="246950"/>
            <a:ext cx="46806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#1–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Döp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till: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Lektion_8_uppgifter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Högerklicka på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‘layouts’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inom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‘src’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Välj nu att skapa ett nytt blank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‘Fragment’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Navigera till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Main Activity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, drag och släpp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edan in en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‘FragmentContainerView’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</a:t>
            </a:r>
            <a:r>
              <a:rPr b="1"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FragmentContainerView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, agerar som en punkt där dina fragment kommer skapas.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Glöm inte att fixa error:et där du manuellt måste säga till vilket fragment som skall visas upp.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Har du glömt: gå till </a:t>
            </a:r>
            <a:r>
              <a:rPr b="1"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Slide #15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248" name="Google Shape;1248;p84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249" name="Google Shape;1249;p84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50" name="Google Shape;1250;p84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51" name="Google Shape;1251;p84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52" name="Google Shape;1252;p84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253" name="Google Shape;1253;p84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54" name="Google Shape;1254;p84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55" name="Google Shape;1255;p84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56" name="Google Shape;1256;p84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257" name="Google Shape;1257;p84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84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4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84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#1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61" name="Google Shape;1261;p84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262" name="Google Shape;1262;p84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84"/>
          <p:cNvSpPr txBox="1"/>
          <p:nvPr/>
        </p:nvSpPr>
        <p:spPr>
          <a:xfrm>
            <a:off x="5942875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 igång enkelt med uppgift #1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85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269" name="Google Shape;1269;p8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70" name="Google Shape;1270;p8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71" name="Google Shape;1271;p8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72" name="Google Shape;1272;p85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273" name="Google Shape;1273;p8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74" name="Google Shape;1274;p8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75" name="Google Shape;1275;p8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276" name="Google Shape;1276;p85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85"/>
          <p:cNvSpPr txBox="1"/>
          <p:nvPr/>
        </p:nvSpPr>
        <p:spPr>
          <a:xfrm>
            <a:off x="802375" y="246950"/>
            <a:ext cx="46806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#2–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Designa nu ditt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Fragment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	Tips: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Gravity - positionerar komponenter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LinearLayoutCompat - arbeta inom Grid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Välj valfria komponenter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När du är klar, navigera till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MainActivity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o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ch skapa en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onClickListener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för ditt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f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ragment.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Denna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onClick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kan skriva ut en enkel ‘SOUT’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Det går att kombinera layouts, det är inte ovanligt att man gör detta när man designar.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Läs mer om LinearLayout: </a:t>
            </a:r>
            <a:r>
              <a:rPr lang="en" sz="1200" u="sng">
                <a:solidFill>
                  <a:srgbClr val="C7D2D9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android.devs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278" name="Google Shape;1278;p85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279" name="Google Shape;1279;p85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0" name="Google Shape;1280;p85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1" name="Google Shape;1281;p85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82" name="Google Shape;1282;p85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283" name="Google Shape;1283;p85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4" name="Google Shape;1284;p85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5" name="Google Shape;1285;p85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86" name="Google Shape;1286;p85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287" name="Google Shape;1287;p85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85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85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85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#2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91" name="Google Shape;1291;p85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292" name="Google Shape;1292;p85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85"/>
          <p:cNvSpPr txBox="1"/>
          <p:nvPr/>
        </p:nvSpPr>
        <p:spPr>
          <a:xfrm>
            <a:off x="5942875" y="2617775"/>
            <a:ext cx="2823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Fragments är läskiga i början, mycket kod och väldigt finurlig design.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Låt inte detta skrämma dig, när du bemästrar dessa så har du uppnått en otrolig milstolpe!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You can do it!</a:t>
            </a:r>
            <a:endParaRPr b="1"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8" name="Google Shape;1298;p86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299" name="Google Shape;1299;p8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00" name="Google Shape;1300;p8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01" name="Google Shape;1301;p8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02" name="Google Shape;1302;p86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303" name="Google Shape;1303;p8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04" name="Google Shape;1304;p8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05" name="Google Shape;1305;p8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06" name="Google Shape;1306;p86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86"/>
          <p:cNvSpPr txBox="1"/>
          <p:nvPr/>
        </p:nvSpPr>
        <p:spPr>
          <a:xfrm>
            <a:off x="802375" y="246950"/>
            <a:ext cx="4871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#3–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  The Tough Nut</a:t>
            </a:r>
            <a:endParaRPr sz="1200">
              <a:solidFill>
                <a:srgbClr val="EF59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Lägg till ett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fragment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programmatiskt.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När du lägger till ett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fragment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via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en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onclick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då visas en 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Snackbar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upp med en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‘Undo’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Om användaren väljer att trycka på 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‘undo’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as detta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fragment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bort.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Ta bort / Lägga till fragments: To be continued sorry :(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308" name="Google Shape;1308;p86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309" name="Google Shape;1309;p86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0" name="Google Shape;1310;p86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1" name="Google Shape;1311;p86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12" name="Google Shape;1312;p86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313" name="Google Shape;1313;p86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4" name="Google Shape;1314;p86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5" name="Google Shape;1315;p86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6" name="Google Shape;1316;p86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17" name="Google Shape;1317;p86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86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86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86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21" name="Google Shape;1321;p86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2" name="Google Shape;1322;p86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7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28" name="Google Shape;1328;p87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87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Fragments</a:t>
            </a:r>
            <a:endParaRPr/>
          </a:p>
        </p:txBody>
      </p:sp>
      <p:sp>
        <p:nvSpPr>
          <p:cNvPr id="422" name="Google Shape;422;p31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“A fragment represents a reusable portion of your app's UI”</a:t>
            </a:r>
            <a:endParaRPr/>
          </a:p>
        </p:txBody>
      </p:sp>
      <p:sp>
        <p:nvSpPr>
          <p:cNvPr id="428" name="Google Shape;428;p32"/>
          <p:cNvSpPr txBox="1"/>
          <p:nvPr>
            <p:ph type="title"/>
          </p:nvPr>
        </p:nvSpPr>
        <p:spPr>
          <a:xfrm>
            <a:off x="2521800" y="3455500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Android Developers docs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3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3">
            <a:alphaModFix/>
          </a:blip>
          <a:srcRect b="4812" l="24495" r="9353" t="18187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>
            <p:ph idx="1" type="body"/>
          </p:nvPr>
        </p:nvSpPr>
        <p:spPr>
          <a:xfrm>
            <a:off x="609500" y="1973025"/>
            <a:ext cx="4357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/>
              <a:t>Har sin egen livscykel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/>
              <a:t>Är UI som kan läggas </a:t>
            </a:r>
            <a:r>
              <a:rPr b="1" lang="en" sz="1500"/>
              <a:t>uppe på</a:t>
            </a:r>
            <a:r>
              <a:rPr b="1" lang="en" sz="1500"/>
              <a:t> en annan aktivitet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/>
              <a:t>De måste ‘hosta’s av en aktivitet eller ett annat fragment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/>
              <a:t>Hanterar sina egna input ‘events’</a:t>
            </a:r>
            <a:endParaRPr b="1" sz="1500"/>
          </a:p>
        </p:txBody>
      </p:sp>
      <p:sp>
        <p:nvSpPr>
          <p:cNvPr id="438" name="Google Shape;438;p33"/>
          <p:cNvSpPr txBox="1"/>
          <p:nvPr>
            <p:ph type="title"/>
          </p:nvPr>
        </p:nvSpPr>
        <p:spPr>
          <a:xfrm>
            <a:off x="720000" y="1140750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Fragments</a:t>
            </a:r>
            <a:r>
              <a:rPr lang="en"/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9" name="Google Shape;439;p33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3"/>
          <p:cNvSpPr/>
          <p:nvPr/>
        </p:nvSpPr>
        <p:spPr>
          <a:xfrm>
            <a:off x="7524688" y="1375100"/>
            <a:ext cx="1619400" cy="1249200"/>
          </a:xfrm>
          <a:prstGeom prst="diamond">
            <a:avLst/>
          </a:prstGeom>
          <a:solidFill>
            <a:srgbClr val="E2E9ED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3"/>
          <p:cNvSpPr txBox="1"/>
          <p:nvPr/>
        </p:nvSpPr>
        <p:spPr>
          <a:xfrm>
            <a:off x="720000" y="1887025"/>
            <a:ext cx="62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Komponenter inom React kunde vi lägga uppe på 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annan!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42" name="Google Shape;442;p33"/>
          <p:cNvPicPr preferRelativeResize="0"/>
          <p:nvPr/>
        </p:nvPicPr>
        <p:blipFill rotWithShape="1">
          <a:blip r:embed="rId4">
            <a:alphaModFix/>
          </a:blip>
          <a:srcRect b="7757" l="9161" r="9478" t="10496"/>
          <a:stretch/>
        </p:blipFill>
        <p:spPr>
          <a:xfrm>
            <a:off x="7433788" y="1375100"/>
            <a:ext cx="1801200" cy="14553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